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0" r:id="rId2"/>
    <p:sldId id="385" r:id="rId3"/>
    <p:sldId id="407" r:id="rId4"/>
    <p:sldId id="409" r:id="rId5"/>
    <p:sldId id="408" r:id="rId6"/>
    <p:sldId id="411" r:id="rId7"/>
    <p:sldId id="405" r:id="rId8"/>
    <p:sldId id="406" r:id="rId9"/>
    <p:sldId id="410" r:id="rId10"/>
    <p:sldId id="412" r:id="rId11"/>
    <p:sldId id="377" r:id="rId12"/>
    <p:sldId id="378" r:id="rId13"/>
    <p:sldId id="348" r:id="rId14"/>
    <p:sldId id="413" r:id="rId15"/>
    <p:sldId id="379" r:id="rId16"/>
    <p:sldId id="395" r:id="rId17"/>
    <p:sldId id="415" r:id="rId18"/>
    <p:sldId id="414" r:id="rId19"/>
  </p:sldIdLst>
  <p:sldSz cx="9144000" cy="6858000" type="screen4x3"/>
  <p:notesSz cx="6858000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D624"/>
    <a:srgbClr val="063294"/>
    <a:srgbClr val="395577"/>
    <a:srgbClr val="0B408F"/>
    <a:srgbClr val="FFFFFF"/>
    <a:srgbClr val="003399"/>
    <a:srgbClr val="F1AA1B"/>
    <a:srgbClr val="06179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176" y="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382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966" y="0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643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966" y="9378643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3D214E1A-F4F1-4954-9FB8-E3F2EE10EDE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966" y="0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8850" y="739775"/>
            <a:ext cx="4941888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843" y="4689322"/>
            <a:ext cx="5488316" cy="4444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643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966" y="9378643"/>
            <a:ext cx="2972439" cy="4940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98" tIns="45099" rIns="90198" bIns="4509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2CB90FBC-104E-418C-8698-8714440C1FB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ＭＳ Ｐゴシック" pitchFamily="-10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9C4F0D-8D49-45E5-9A34-128BF74C0BFB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60438" y="739775"/>
            <a:ext cx="4937125" cy="3703638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915646-7E66-4680-9D92-193BC1DD1417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60438" y="739775"/>
            <a:ext cx="4937125" cy="3703638"/>
          </a:xfrm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1C8425-E515-4E76-AB91-D5E54E32EFAF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+mj-lt"/>
              <a:buNone/>
            </a:pP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8BE28A-D210-478A-BF04-D72F3068FBFD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3D47CA-5EB9-48D6-9865-777DD7C07D32}" type="slidenum">
              <a:rPr lang="en-GB" altLang="en-US"/>
              <a:pPr/>
              <a:t>16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75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0" y="981075"/>
            <a:ext cx="9180513" cy="5876925"/>
            <a:chOff x="0" y="618"/>
            <a:chExt cx="5783" cy="370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618"/>
              <a:ext cx="5783" cy="3702"/>
            </a:xfrm>
            <a:prstGeom prst="rect">
              <a:avLst/>
            </a:prstGeom>
            <a:solidFill>
              <a:srgbClr val="0F5494"/>
            </a:solidFill>
            <a:ln w="25400">
              <a:solidFill>
                <a:srgbClr val="0F549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457200"/>
              <a:endParaRPr lang="en-US" altLang="en-US" sz="1800" b="0">
                <a:solidFill>
                  <a:srgbClr val="FFFFFF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2615" y="4076"/>
              <a:ext cx="376" cy="244"/>
            </a:xfrm>
            <a:prstGeom prst="rect">
              <a:avLst/>
            </a:prstGeom>
            <a:solidFill>
              <a:srgbClr val="31942E"/>
            </a:solidFill>
            <a:ln w="9525">
              <a:solidFill>
                <a:srgbClr val="31942E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defTabSz="457200"/>
              <a:endParaRPr lang="en-US" altLang="en-US" sz="800" i="1">
                <a:solidFill>
                  <a:srgbClr val="FFFFFF"/>
                </a:solidFill>
              </a:endParaRPr>
            </a:p>
          </p:txBody>
        </p:sp>
        <p:sp>
          <p:nvSpPr>
            <p:cNvPr id="9" name="Rectangle 28"/>
            <p:cNvSpPr>
              <a:spLocks noChangeArrowheads="1"/>
            </p:cNvSpPr>
            <p:nvPr userDrawn="1"/>
          </p:nvSpPr>
          <p:spPr bwMode="auto">
            <a:xfrm>
              <a:off x="2577" y="4080"/>
              <a:ext cx="5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175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800" i="1" smtClean="0">
                  <a:solidFill>
                    <a:srgbClr val="FFFFFF"/>
                  </a:solidFill>
                </a:rPr>
                <a:t>Climate Action</a:t>
              </a:r>
            </a:p>
          </p:txBody>
        </p:sp>
      </p:grpSp>
      <p:pic>
        <p:nvPicPr>
          <p:cNvPr id="10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2863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33"/>
          <p:cNvSpPr>
            <a:spLocks noChangeShapeType="1"/>
          </p:cNvSpPr>
          <p:nvPr/>
        </p:nvSpPr>
        <p:spPr bwMode="auto">
          <a:xfrm flipV="1">
            <a:off x="4146550" y="1228725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</p:spPr>
        <p:txBody>
          <a:bodyPr anchor="ctr"/>
          <a:lstStyle/>
          <a:p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DE5C19D4-1A07-40DC-80FA-3952601569C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915855-CE48-47CA-AEE3-0C8D208B3D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482127-41B1-4BA8-9D16-260DFF6BB646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F77A9-B73A-4D9C-8F48-33254A696D4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/>
          <p:cNvSpPr>
            <a:spLocks noGrp="1"/>
          </p:cNvSpPr>
          <p:nvPr>
            <p:ph type="title"/>
          </p:nvPr>
        </p:nvSpPr>
        <p:spPr>
          <a:xfrm>
            <a:off x="250826" y="260238"/>
            <a:ext cx="8642351" cy="792000"/>
          </a:xfrm>
          <a:prstGeom prst="rect">
            <a:avLst/>
          </a:prstGeom>
        </p:spPr>
        <p:txBody>
          <a:bodyPr lIns="0" tIns="36000" rIns="0" bIns="36000"/>
          <a:lstStyle>
            <a:lvl1pPr algn="l"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0826" y="1341439"/>
            <a:ext cx="8642351" cy="4535486"/>
          </a:xfrm>
          <a:prstGeom prst="rect">
            <a:avLst/>
          </a:prstGeom>
        </p:spPr>
        <p:txBody>
          <a:bodyPr lIns="18000" tIns="36000" rIns="18000" bIns="36000"/>
          <a:lstStyle>
            <a:lvl1pPr marL="0" indent="0">
              <a:spcBef>
                <a:spcPts val="0"/>
              </a:spcBef>
              <a:buFontTx/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2pPr>
            <a:lvl3pPr marL="91440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3pPr>
            <a:lvl4pPr marL="137160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4pPr>
            <a:lvl5pPr marL="182880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5pPr>
          </a:lstStyle>
          <a:p>
            <a:pPr lvl="0"/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 and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/>
          <p:cNvSpPr>
            <a:spLocks noGrp="1"/>
          </p:cNvSpPr>
          <p:nvPr>
            <p:ph type="title"/>
          </p:nvPr>
        </p:nvSpPr>
        <p:spPr>
          <a:xfrm>
            <a:off x="250826" y="260238"/>
            <a:ext cx="8642351" cy="792000"/>
          </a:xfrm>
          <a:prstGeom prst="rect">
            <a:avLst/>
          </a:prstGeom>
        </p:spPr>
        <p:txBody>
          <a:bodyPr lIns="0" tIns="36000" rIns="0" bIns="36000"/>
          <a:lstStyle>
            <a:lvl1pPr algn="l"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50826" y="1341439"/>
            <a:ext cx="8642351" cy="4535486"/>
          </a:xfrm>
          <a:prstGeom prst="rect">
            <a:avLst/>
          </a:prstGeom>
        </p:spPr>
        <p:txBody>
          <a:bodyPr lIns="18000" tIns="36000" rIns="18000" bIns="36000"/>
          <a:lstStyle>
            <a:lvl1pPr marL="270000" indent="-270000">
              <a:lnSpc>
                <a:spcPct val="100000"/>
              </a:lnSpc>
              <a:spcBef>
                <a:spcPts val="300"/>
              </a:spcBef>
              <a:spcAft>
                <a:spcPts val="1200"/>
              </a:spcAft>
              <a:buClr>
                <a:srgbClr val="5492CD"/>
              </a:buClr>
              <a:buSzPct val="125000"/>
              <a:buFont typeface="Arial" panose="020B0604020202020204" pitchFamily="34" charset="0"/>
              <a:buChar char="•"/>
              <a:defRPr sz="2400" b="0" baseline="0">
                <a:solidFill>
                  <a:schemeClr val="tx1"/>
                </a:solidFill>
              </a:defRPr>
            </a:lvl1pPr>
            <a:lvl2pPr marL="540000" indent="-270000">
              <a:spcBef>
                <a:spcPts val="0"/>
              </a:spcBef>
              <a:spcAft>
                <a:spcPts val="900"/>
              </a:spcAft>
              <a:buClr>
                <a:srgbClr val="5492CD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2336DE-1DC2-41B3-8C40-B69A9D5F512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09B6E-8622-45C7-ACA2-C5A5540F02A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BB9A9-956C-46F1-A9A6-6DF915EC615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26213-E0BA-497F-8647-E40D271ABA0A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77184-2D31-4065-A8AB-3A27F9E8DED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B6C76E-2D85-4A69-8F7D-87D60574AE3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23924-C68B-4B6E-80D7-0239E138393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0EBCA5-BEAD-449F-BE52-2C4CF55C452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486FB4F3-7710-4C1E-A81B-29A0C52E97E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pic>
        <p:nvPicPr>
          <p:cNvPr id="1031" name="Picture 17" descr="LOGO CE_Vertical_EN_NEG_quadri_H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2" name="Group 27"/>
          <p:cNvGrpSpPr>
            <a:grpSpLocks/>
          </p:cNvGrpSpPr>
          <p:nvPr/>
        </p:nvGrpSpPr>
        <p:grpSpPr bwMode="auto">
          <a:xfrm>
            <a:off x="4090988" y="6470650"/>
            <a:ext cx="817562" cy="387350"/>
            <a:chOff x="2577" y="4076"/>
            <a:chExt cx="515" cy="244"/>
          </a:xfrm>
        </p:grpSpPr>
        <p:sp>
          <p:nvSpPr>
            <p:cNvPr id="1034" name="Rectangle 6"/>
            <p:cNvSpPr>
              <a:spLocks noChangeArrowheads="1"/>
            </p:cNvSpPr>
            <p:nvPr userDrawn="1"/>
          </p:nvSpPr>
          <p:spPr bwMode="auto">
            <a:xfrm>
              <a:off x="2615" y="4076"/>
              <a:ext cx="376" cy="244"/>
            </a:xfrm>
            <a:prstGeom prst="rect">
              <a:avLst/>
            </a:prstGeom>
            <a:solidFill>
              <a:srgbClr val="31942E"/>
            </a:solidFill>
            <a:ln w="9525">
              <a:solidFill>
                <a:srgbClr val="31942E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/>
            <a:p>
              <a:pPr defTabSz="457200"/>
              <a:endParaRPr lang="en-US" altLang="en-US" sz="800" i="1">
                <a:solidFill>
                  <a:srgbClr val="FFFFFF"/>
                </a:solidFill>
              </a:endParaRPr>
            </a:p>
          </p:txBody>
        </p:sp>
        <p:sp>
          <p:nvSpPr>
            <p:cNvPr id="1035" name="Rectangle 26"/>
            <p:cNvSpPr>
              <a:spLocks noChangeArrowheads="1"/>
            </p:cNvSpPr>
            <p:nvPr userDrawn="1"/>
          </p:nvSpPr>
          <p:spPr bwMode="auto">
            <a:xfrm>
              <a:off x="2577" y="4080"/>
              <a:ext cx="5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175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  <a:ea typeface="ＭＳ Ｐゴシック" pitchFamily="-102" charset="-128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800" i="1" smtClean="0">
                  <a:solidFill>
                    <a:srgbClr val="FFFFFF"/>
                  </a:solidFill>
                </a:rPr>
                <a:t>Climate Action</a:t>
              </a:r>
            </a:p>
          </p:txBody>
        </p:sp>
      </p:grpSp>
      <p:sp>
        <p:nvSpPr>
          <p:cNvPr id="1033" name="Line 28"/>
          <p:cNvSpPr>
            <a:spLocks noChangeShapeType="1"/>
          </p:cNvSpPr>
          <p:nvPr/>
        </p:nvSpPr>
        <p:spPr bwMode="auto">
          <a:xfrm flipV="1">
            <a:off x="4146550" y="1238250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</p:spPr>
        <p:txBody>
          <a:bodyPr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5" r:id="rId12"/>
    <p:sldLayoutId id="2147484226" r:id="rId13"/>
    <p:sldLayoutId id="2147484227" r:id="rId14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pitchFamily="-1" charset="-128"/>
          <a:cs typeface="ＭＳ Ｐゴシック" pitchFamily="-102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pitchFamily="-1" charset="-128"/>
          <a:cs typeface="ＭＳ Ｐゴシック" pitchFamily="-102" charset="-128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pitchFamily="-1" charset="-128"/>
          <a:cs typeface="ＭＳ Ｐゴシック" pitchFamily="-10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pitchFamily="-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pitchFamily="-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pitchFamily="-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pitchFamily="-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iisd.ca/climate/cop19/enb/images/14nov/4cop20-poster_1326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6675" y="1704975"/>
            <a:ext cx="9077325" cy="1333500"/>
          </a:xfrm>
        </p:spPr>
        <p:txBody>
          <a:bodyPr/>
          <a:lstStyle/>
          <a:p>
            <a:pPr indent="0" algn="ctr" eaLnBrk="1" hangingPunct="1"/>
            <a:r>
              <a:rPr lang="en-GB" altLang="en-US" sz="3200" smtClean="0">
                <a:ea typeface="ＭＳ Ｐゴシック" pitchFamily="34" charset="-128"/>
              </a:rPr>
              <a:t>International climate change policy: 2015 and beyond</a:t>
            </a:r>
            <a:endParaRPr lang="en-GB" altLang="en-US" sz="2400" smtClean="0">
              <a:ea typeface="ＭＳ Ｐゴシック" pitchFamily="34" charset="-128"/>
            </a:endParaRPr>
          </a:p>
        </p:txBody>
      </p:sp>
      <p:sp>
        <p:nvSpPr>
          <p:cNvPr id="6147" name="Line 9"/>
          <p:cNvSpPr>
            <a:spLocks noChangeShapeType="1"/>
          </p:cNvSpPr>
          <p:nvPr/>
        </p:nvSpPr>
        <p:spPr bwMode="auto">
          <a:xfrm flipV="1">
            <a:off x="4146550" y="1228725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</p:spPr>
        <p:txBody>
          <a:bodyPr anchor="ctr"/>
          <a:lstStyle/>
          <a:p>
            <a:endParaRPr lang="de-DE"/>
          </a:p>
        </p:txBody>
      </p:sp>
      <p:pic>
        <p:nvPicPr>
          <p:cNvPr id="6148" name="Picture 7" descr="http://www.iisd.ca/climate/cop19/enb/images/19nov/8hls-dais_0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0" y="3190875"/>
            <a:ext cx="34734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1"/>
          <p:cNvSpPr txBox="1">
            <a:spLocks noChangeArrowheads="1"/>
          </p:cNvSpPr>
          <p:nvPr/>
        </p:nvSpPr>
        <p:spPr bwMode="auto">
          <a:xfrm>
            <a:off x="2133600" y="5461000"/>
            <a:ext cx="6756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altLang="en-US" sz="2000" b="0"/>
              <a:t>Artur Runge-Metzger, </a:t>
            </a:r>
          </a:p>
          <a:p>
            <a:pPr algn="r"/>
            <a:r>
              <a:rPr lang="en-GB" altLang="en-US" sz="2000" b="0"/>
              <a:t>Director </a:t>
            </a:r>
          </a:p>
          <a:p>
            <a:pPr algn="r"/>
            <a:r>
              <a:rPr lang="en-GB" altLang="en-US" sz="2000" b="0"/>
              <a:t>'International and Climate Strategy'</a:t>
            </a:r>
          </a:p>
          <a:p>
            <a:pPr algn="r"/>
            <a:r>
              <a:rPr lang="en-GB" altLang="en-US" sz="2000" b="0"/>
              <a:t>European Commission</a:t>
            </a:r>
          </a:p>
        </p:txBody>
      </p:sp>
      <p:pic>
        <p:nvPicPr>
          <p:cNvPr id="6150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0" y="3190875"/>
            <a:ext cx="34575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852738"/>
            <a:ext cx="4665662" cy="3024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63675"/>
            <a:ext cx="9144000" cy="936625"/>
          </a:xfrm>
        </p:spPr>
        <p:txBody>
          <a:bodyPr/>
          <a:lstStyle/>
          <a:p>
            <a:pPr indent="0" algn="ctr"/>
            <a:r>
              <a:rPr lang="en-GB" sz="2800" smtClean="0">
                <a:ea typeface="ＭＳ Ｐゴシック" pitchFamily="34" charset="-128"/>
              </a:rPr>
              <a:t>Road to Lima/Paris (1): UNFCCC broadening global climate action well beyond Kyoto</a:t>
            </a:r>
            <a:endParaRPr lang="en-GB" sz="3200" smtClean="0">
              <a:ea typeface="ＭＳ Ｐゴシック" pitchFamily="34" charset="-128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565400"/>
            <a:ext cx="4392613" cy="4032250"/>
          </a:xfrm>
        </p:spPr>
        <p:txBody>
          <a:bodyPr/>
          <a:lstStyle/>
          <a:p>
            <a:pPr>
              <a:lnSpc>
                <a:spcPct val="120000"/>
              </a:lnSpc>
              <a:buClr>
                <a:srgbClr val="2D5EC1"/>
              </a:buClr>
            </a:pPr>
            <a:r>
              <a:rPr lang="en-GB" sz="1800" i="0" smtClean="0">
                <a:ea typeface="ＭＳ Ｐゴシック" pitchFamily="34" charset="-128"/>
              </a:rPr>
              <a:t>Global agreement on staying below 2° Celsius (Copenhagen/Cancun)</a:t>
            </a:r>
          </a:p>
          <a:p>
            <a:pPr marL="342900" lvl="1" indent="-342900">
              <a:lnSpc>
                <a:spcPct val="120000"/>
              </a:lnSpc>
              <a:buClr>
                <a:srgbClr val="2D5EC1"/>
              </a:buClr>
            </a:pPr>
            <a:r>
              <a:rPr lang="en-GB" sz="1800" b="0" smtClean="0">
                <a:ea typeface="ＭＳ Ｐゴシック" pitchFamily="34" charset="-128"/>
              </a:rPr>
              <a:t>Around 100 countries responsible for &gt; 80% of global GHG emissions made concrete emission pledges (Copenhagen/Cancun), including all major economies</a:t>
            </a:r>
            <a:endParaRPr lang="en-GB" sz="1400" b="0" smtClean="0">
              <a:ea typeface="ＭＳ Ｐゴシック" pitchFamily="34" charset="-128"/>
            </a:endParaRPr>
          </a:p>
          <a:p>
            <a:pPr>
              <a:lnSpc>
                <a:spcPct val="120000"/>
              </a:lnSpc>
              <a:buClr>
                <a:srgbClr val="2D5EC1"/>
              </a:buClr>
            </a:pPr>
            <a:r>
              <a:rPr lang="en-GB" sz="1800" i="0" smtClean="0">
                <a:ea typeface="ＭＳ Ｐゴシック" pitchFamily="34" charset="-128"/>
              </a:rPr>
              <a:t>Growing global action, but fragmented and diverse</a:t>
            </a:r>
          </a:p>
        </p:txBody>
      </p:sp>
      <p:sp>
        <p:nvSpPr>
          <p:cNvPr id="1536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F3FD9D-2351-4F9D-B103-0A2A53414F2F}" type="slidenum">
              <a:rPr lang="en-GB">
                <a:solidFill>
                  <a:srgbClr val="000000"/>
                </a:solidFill>
              </a:rPr>
              <a:pPr/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0" y="1203325"/>
            <a:ext cx="9144000" cy="936625"/>
          </a:xfrm>
        </p:spPr>
        <p:txBody>
          <a:bodyPr/>
          <a:lstStyle/>
          <a:p>
            <a:pPr marL="0" indent="0" algn="ctr"/>
            <a:r>
              <a:rPr lang="en-AU" altLang="en-US" sz="2800" smtClean="0">
                <a:ea typeface="ＭＳ Ｐゴシック" pitchFamily="34" charset="-128"/>
              </a:rPr>
              <a:t>Road to Lima/Paris (2): Outcomes in Warsaw</a:t>
            </a:r>
            <a:endParaRPr lang="de-DE" altLang="en-US" smtClean="0">
              <a:ea typeface="ＭＳ Ｐゴシック" pitchFamily="34" charset="-128"/>
            </a:endParaRP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495300" y="2217738"/>
            <a:ext cx="8229600" cy="4062412"/>
          </a:xfrm>
        </p:spPr>
        <p:txBody>
          <a:bodyPr/>
          <a:lstStyle/>
          <a:p>
            <a:pPr marL="457200" indent="-457200">
              <a:buClr>
                <a:srgbClr val="0B408F"/>
              </a:buClr>
              <a:buFont typeface="Verdana" pitchFamily="34" charset="0"/>
              <a:buAutoNum type="arabicPeriod"/>
            </a:pPr>
            <a:r>
              <a:rPr lang="en-GB" altLang="en-US" sz="2000" smtClean="0">
                <a:ea typeface="ＭＳ Ｐゴシック" pitchFamily="34" charset="-128"/>
              </a:rPr>
              <a:t>Progress on 2015 Agreement</a:t>
            </a:r>
            <a:endParaRPr lang="en-GB" altLang="en-US" sz="2200" smtClean="0">
              <a:ea typeface="ＭＳ Ｐゴシック" pitchFamily="34" charset="-128"/>
            </a:endParaRPr>
          </a:p>
          <a:p>
            <a:pPr marL="457200" lvl="1" indent="0">
              <a:buClr>
                <a:srgbClr val="0B408F"/>
              </a:buClr>
              <a:buFontTx/>
              <a:buNone/>
            </a:pPr>
            <a:r>
              <a:rPr lang="en-GB" altLang="en-US" sz="1800" b="0" smtClean="0">
                <a:ea typeface="ＭＳ Ｐゴシック" pitchFamily="34" charset="-128"/>
              </a:rPr>
              <a:t>All Parties to prepare intended nationally determined </a:t>
            </a:r>
            <a:r>
              <a:rPr lang="en-GB" altLang="en-US" sz="1800" b="0" i="1" smtClean="0">
                <a:ea typeface="ＭＳ Ｐゴシック" pitchFamily="34" charset="-128"/>
              </a:rPr>
              <a:t>contributions </a:t>
            </a:r>
            <a:r>
              <a:rPr lang="en-GB" altLang="en-US" sz="1800" b="0" smtClean="0">
                <a:ea typeface="ＭＳ Ｐゴシック" pitchFamily="34" charset="-128"/>
              </a:rPr>
              <a:t>by the </a:t>
            </a:r>
            <a:r>
              <a:rPr lang="en-GB" altLang="en-US" sz="1800" b="0" i="1" smtClean="0">
                <a:ea typeface="ＭＳ Ｐゴシック" pitchFamily="34" charset="-128"/>
              </a:rPr>
              <a:t>first quarter of 2015 </a:t>
            </a:r>
            <a:r>
              <a:rPr lang="en-GB" altLang="en-US" sz="1800" b="0" smtClean="0">
                <a:ea typeface="ＭＳ Ｐゴシック" pitchFamily="34" charset="-128"/>
              </a:rPr>
              <a:t>by those Parties ready to do so)"; t</a:t>
            </a:r>
            <a:r>
              <a:rPr lang="fr-BE" altLang="en-US" sz="1800" b="0" smtClean="0">
                <a:ea typeface="ＭＳ Ｐゴシック" pitchFamily="34" charset="-128"/>
              </a:rPr>
              <a:t>ransparency and clarity</a:t>
            </a:r>
          </a:p>
          <a:p>
            <a:pPr marL="457200" indent="-457200">
              <a:buClr>
                <a:srgbClr val="0B408F"/>
              </a:buClr>
              <a:buFont typeface="Verdana" pitchFamily="34" charset="0"/>
              <a:buAutoNum type="arabicPeriod"/>
            </a:pPr>
            <a:r>
              <a:rPr lang="en-GB" altLang="en-US" sz="2000" smtClean="0">
                <a:ea typeface="ＭＳ Ｐゴシック" pitchFamily="34" charset="-128"/>
              </a:rPr>
              <a:t>Enhancing pre-2020 ambition</a:t>
            </a:r>
          </a:p>
          <a:p>
            <a:pPr marL="457200" lvl="1" indent="0">
              <a:buClr>
                <a:srgbClr val="0B408F"/>
              </a:buClr>
              <a:buFontTx/>
              <a:buNone/>
            </a:pPr>
            <a:r>
              <a:rPr lang="en-GB" altLang="en-US" sz="1800" b="0" smtClean="0">
                <a:ea typeface="ＭＳ Ｐゴシック" pitchFamily="34" charset="-128"/>
              </a:rPr>
              <a:t>Agreed technical process, international collaborative initiatives, ratch up ambition, fora for cities and business</a:t>
            </a:r>
          </a:p>
          <a:p>
            <a:pPr marL="457200" indent="-457200">
              <a:buClr>
                <a:srgbClr val="0B408F"/>
              </a:buClr>
              <a:buFont typeface="Verdana" pitchFamily="34" charset="0"/>
              <a:buAutoNum type="arabicPeriod"/>
            </a:pPr>
            <a:r>
              <a:rPr lang="en-GB" altLang="en-US" sz="2000" smtClean="0">
                <a:ea typeface="ＭＳ Ｐゴシック" pitchFamily="34" charset="-128"/>
              </a:rPr>
              <a:t>Climate finance</a:t>
            </a:r>
            <a:endParaRPr lang="en-GB" altLang="en-US" sz="2200" smtClean="0">
              <a:ea typeface="ＭＳ Ｐゴシック" pitchFamily="34" charset="-128"/>
            </a:endParaRPr>
          </a:p>
          <a:p>
            <a:pPr marL="457200" lvl="1" indent="0">
              <a:buClr>
                <a:srgbClr val="0B408F"/>
              </a:buClr>
              <a:buFontTx/>
              <a:buNone/>
            </a:pPr>
            <a:r>
              <a:rPr lang="en-GB" altLang="en-US" sz="1800" b="0" smtClean="0">
                <a:ea typeface="ＭＳ Ｐゴシック" pitchFamily="34" charset="-128"/>
              </a:rPr>
              <a:t>Pathways to deliver US$100 bn; Green Climate Fund to deliver in 2014; Pledges for Adaptation Fund and REDD+</a:t>
            </a:r>
            <a:endParaRPr lang="en-GB" altLang="en-US" sz="1800" smtClean="0">
              <a:ea typeface="ＭＳ Ｐゴシック" pitchFamily="34" charset="-128"/>
            </a:endParaRPr>
          </a:p>
          <a:p>
            <a:pPr marL="457200" indent="-457200">
              <a:buClr>
                <a:srgbClr val="0B408F"/>
              </a:buClr>
              <a:buFont typeface="Verdana" pitchFamily="34" charset="0"/>
              <a:buAutoNum type="arabicPeriod"/>
            </a:pPr>
            <a:r>
              <a:rPr lang="en-GB" altLang="en-US" sz="2000" smtClean="0">
                <a:ea typeface="ＭＳ Ｐゴシック" pitchFamily="34" charset="-128"/>
              </a:rPr>
              <a:t>Loss and Damage</a:t>
            </a:r>
          </a:p>
          <a:p>
            <a:pPr marL="457200" indent="-457200">
              <a:buClr>
                <a:srgbClr val="0B408F"/>
              </a:buClr>
              <a:buFont typeface="Verdana" pitchFamily="34" charset="0"/>
              <a:buAutoNum type="arabicPeriod"/>
            </a:pPr>
            <a:r>
              <a:rPr lang="en-GB" altLang="en-US" sz="2000" smtClean="0">
                <a:ea typeface="ＭＳ Ｐゴシック" pitchFamily="34" charset="-128"/>
              </a:rPr>
              <a:t>Implementation</a:t>
            </a:r>
            <a:endParaRPr lang="en-GB" altLang="en-US" sz="2200" smtClean="0">
              <a:ea typeface="ＭＳ Ｐゴシック" pitchFamily="34" charset="-128"/>
            </a:endParaRPr>
          </a:p>
          <a:p>
            <a:pPr marL="457200" lvl="1" indent="0">
              <a:buClr>
                <a:srgbClr val="0B408F"/>
              </a:buClr>
              <a:buFontTx/>
              <a:buNone/>
            </a:pPr>
            <a:endParaRPr lang="en-GB" altLang="en-US" sz="1800" b="0" smtClean="0">
              <a:ea typeface="ＭＳ Ｐゴシック" pitchFamily="34" charset="-128"/>
            </a:endParaRPr>
          </a:p>
          <a:p>
            <a:pPr marL="457200" indent="-457200">
              <a:buClr>
                <a:srgbClr val="0B408F"/>
              </a:buClr>
              <a:buFontTx/>
              <a:buNone/>
            </a:pPr>
            <a:endParaRPr lang="en-GB" altLang="en-US" sz="220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1301750"/>
            <a:ext cx="9144000" cy="936625"/>
          </a:xfrm>
        </p:spPr>
        <p:txBody>
          <a:bodyPr/>
          <a:lstStyle/>
          <a:p>
            <a:pPr marL="0" indent="0" algn="ctr"/>
            <a:r>
              <a:rPr lang="en-GB" altLang="en-US" sz="2800" smtClean="0">
                <a:ea typeface="ＭＳ Ｐゴシック" pitchFamily="34" charset="-128"/>
              </a:rPr>
              <a:t>Road to Lima/Paris (3)</a:t>
            </a:r>
            <a:br>
              <a:rPr lang="en-GB" altLang="en-US" sz="2800" smtClean="0">
                <a:ea typeface="ＭＳ Ｐゴシック" pitchFamily="34" charset="-128"/>
              </a:rPr>
            </a:br>
            <a:r>
              <a:rPr lang="en-GB" altLang="en-US" sz="2800" smtClean="0">
                <a:ea typeface="ＭＳ Ｐゴシック" pitchFamily="34" charset="-128"/>
              </a:rPr>
              <a:t>Main challenges ahead</a:t>
            </a:r>
            <a:endParaRPr lang="en-GB" altLang="en-US" smtClean="0">
              <a:ea typeface="ＭＳ Ｐゴシック" pitchFamily="34" charset="-12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2425700"/>
            <a:ext cx="8229600" cy="3657600"/>
          </a:xfrm>
        </p:spPr>
        <p:txBody>
          <a:bodyPr/>
          <a:lstStyle/>
          <a:p>
            <a:pPr lvl="1"/>
            <a:r>
              <a:rPr lang="fr-BE" altLang="en-US" smtClean="0">
                <a:ea typeface="ＭＳ Ｐゴシック" pitchFamily="34" charset="-128"/>
              </a:rPr>
              <a:t>"intended contributions" to be tabled – EU working on 2030 climate and energy framework</a:t>
            </a:r>
          </a:p>
          <a:p>
            <a:pPr lvl="1"/>
            <a:r>
              <a:rPr lang="fr-BE" altLang="en-US" smtClean="0">
                <a:ea typeface="ＭＳ Ｐゴシック" pitchFamily="34" charset="-128"/>
              </a:rPr>
              <a:t>"Applicable to all": how to put "CBDRRC" into practice after 2020</a:t>
            </a:r>
            <a:endParaRPr lang="en-GB" altLang="en-US" smtClean="0">
              <a:ea typeface="ＭＳ Ｐゴシック" pitchFamily="34" charset="-128"/>
            </a:endParaRPr>
          </a:p>
          <a:p>
            <a:pPr lvl="1"/>
            <a:r>
              <a:rPr lang="fr-BE" altLang="en-US" smtClean="0">
                <a:ea typeface="ＭＳ Ｐゴシック" pitchFamily="34" charset="-128"/>
              </a:rPr>
              <a:t>Adaptation: how to address under the 2015 Agreement?</a:t>
            </a:r>
          </a:p>
          <a:p>
            <a:pPr lvl="1"/>
            <a:r>
              <a:rPr lang="fr-BE" altLang="en-US" smtClean="0">
                <a:ea typeface="ＭＳ Ｐゴシック" pitchFamily="34" charset="-128"/>
              </a:rPr>
              <a:t>Climate finance: pre and post 2020</a:t>
            </a:r>
          </a:p>
          <a:p>
            <a:pPr lvl="1"/>
            <a:r>
              <a:rPr lang="fr-BE" altLang="en-US" smtClean="0">
                <a:ea typeface="ＭＳ Ｐゴシック" pitchFamily="34" charset="-128"/>
              </a:rPr>
              <a:t>Legal character of the new agreement</a:t>
            </a:r>
            <a:endParaRPr lang="en-GB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395288" y="1225550"/>
            <a:ext cx="8229600" cy="936625"/>
          </a:xfrm>
        </p:spPr>
        <p:txBody>
          <a:bodyPr/>
          <a:lstStyle/>
          <a:p>
            <a:pPr marL="0" indent="0" algn="ctr"/>
            <a:r>
              <a:rPr lang="en-IE" altLang="en-US" smtClean="0">
                <a:ea typeface="ＭＳ Ｐゴシック" pitchFamily="34" charset="-128"/>
              </a:rPr>
              <a:t>Road to Lima/Paris (4):</a:t>
            </a:r>
            <a:br>
              <a:rPr lang="en-IE" altLang="en-US" smtClean="0">
                <a:ea typeface="ＭＳ Ｐゴシック" pitchFamily="34" charset="-128"/>
              </a:rPr>
            </a:br>
            <a:r>
              <a:rPr lang="en-IE" altLang="en-US" smtClean="0">
                <a:ea typeface="ＭＳ Ｐゴシック" pitchFamily="34" charset="-128"/>
              </a:rPr>
              <a:t>Negotiator's calendar until end 2014</a:t>
            </a:r>
            <a:endParaRPr lang="de-DE" altLang="en-US" smtClean="0">
              <a:ea typeface="ＭＳ Ｐゴシック" pitchFamily="34" charset="-128"/>
            </a:endParaRPr>
          </a:p>
        </p:txBody>
      </p:sp>
      <p:sp>
        <p:nvSpPr>
          <p:cNvPr id="18435" name="Inhaltsplatzhalter 2"/>
          <p:cNvSpPr>
            <a:spLocks noGrp="1"/>
          </p:cNvSpPr>
          <p:nvPr>
            <p:ph idx="1"/>
          </p:nvPr>
        </p:nvSpPr>
        <p:spPr>
          <a:xfrm>
            <a:off x="127000" y="2416175"/>
            <a:ext cx="4864100" cy="3529013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smtClean="0">
                <a:ea typeface="ＭＳ Ｐゴシック" pitchFamily="34" charset="-128"/>
              </a:rPr>
              <a:t>10–14 March Inter-sessional meeting on the Durban Platform, Bonn</a:t>
            </a:r>
          </a:p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b="1" smtClean="0">
                <a:ea typeface="ＭＳ Ｐゴシック" pitchFamily="34" charset="-128"/>
              </a:rPr>
              <a:t>4–15 June Inter-sessional meeting, Bonn (incl. Ministerial meetings)</a:t>
            </a:r>
          </a:p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b="1" smtClean="0">
                <a:ea typeface="ＭＳ Ｐゴシック" pitchFamily="34" charset="-128"/>
              </a:rPr>
              <a:t>23 September Leaders' Summit, New York</a:t>
            </a:r>
          </a:p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b="1" smtClean="0">
                <a:ea typeface="ＭＳ Ｐゴシック" pitchFamily="34" charset="-128"/>
              </a:rPr>
              <a:t>Oct: Inter-sessional meeting on the Durban Platform</a:t>
            </a:r>
          </a:p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b="1" smtClean="0">
                <a:ea typeface="ＭＳ Ｐゴシック" pitchFamily="34" charset="-128"/>
              </a:rPr>
              <a:t>Beginning Nov: Pre-COP, Caracas</a:t>
            </a:r>
          </a:p>
          <a:p>
            <a:pPr>
              <a:spcAft>
                <a:spcPts val="1200"/>
              </a:spcAft>
              <a:buClr>
                <a:srgbClr val="0B408F"/>
              </a:buClr>
            </a:pPr>
            <a:r>
              <a:rPr lang="en-IE" altLang="en-US" sz="1800" b="1" smtClean="0">
                <a:ea typeface="ＭＳ Ｐゴシック" pitchFamily="34" charset="-128"/>
              </a:rPr>
              <a:t>1 to 12 Dec. 2014  - COP/CMP: Lima, Peru</a:t>
            </a:r>
            <a:r>
              <a:rPr lang="en-IE" altLang="en-US" b="1" smtClean="0">
                <a:ea typeface="ＭＳ Ｐゴシック" pitchFamily="34" charset="-128"/>
              </a:rPr>
              <a:t>  </a:t>
            </a:r>
            <a:endParaRPr lang="de-DE" altLang="en-US" smtClean="0">
              <a:ea typeface="ＭＳ Ｐゴシック" pitchFamily="34" charset="-128"/>
            </a:endParaRPr>
          </a:p>
        </p:txBody>
      </p:sp>
      <p:pic>
        <p:nvPicPr>
          <p:cNvPr id="18436" name="Picture 2" descr="http://www.iisd.ca/climate/cop19/enb/images/14nov/4cop20-poster_1326-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451100"/>
            <a:ext cx="4152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1069975"/>
            <a:ext cx="9144000" cy="936625"/>
          </a:xfrm>
        </p:spPr>
        <p:txBody>
          <a:bodyPr/>
          <a:lstStyle/>
          <a:p>
            <a:pPr algn="ctr"/>
            <a:r>
              <a:rPr lang="en-GB" sz="2800" smtClean="0">
                <a:ea typeface="ＭＳ Ｐゴシック" pitchFamily="34" charset="-128"/>
              </a:rPr>
              <a:t>EU climate action until 2020</a:t>
            </a:r>
            <a:r>
              <a:rPr lang="en-GB" smtClean="0">
                <a:ea typeface="ＭＳ Ｐゴシック" pitchFamily="34" charset="-128"/>
              </a:rPr>
              <a:t> (1): Emissions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8663"/>
            <a:ext cx="9153525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0" y="1284288"/>
            <a:ext cx="9144000" cy="936625"/>
          </a:xfrm>
        </p:spPr>
        <p:txBody>
          <a:bodyPr/>
          <a:lstStyle/>
          <a:p>
            <a:pPr algn="ctr"/>
            <a:r>
              <a:rPr lang="en-IE" altLang="en-US" smtClean="0">
                <a:ea typeface="ＭＳ Ｐゴシック" pitchFamily="34" charset="-128"/>
              </a:rPr>
              <a:t>EU climate action until 2020 (2): </a:t>
            </a:r>
            <a:br>
              <a:rPr lang="en-IE" altLang="en-US" smtClean="0">
                <a:ea typeface="ＭＳ Ｐゴシック" pitchFamily="34" charset="-128"/>
              </a:rPr>
            </a:br>
            <a:r>
              <a:rPr lang="en-IE" altLang="en-US" smtClean="0">
                <a:ea typeface="ＭＳ Ｐゴシック" pitchFamily="34" charset="-128"/>
              </a:rPr>
              <a:t>Climate finance</a:t>
            </a:r>
            <a:endParaRPr lang="de-DE" altLang="en-US" smtClean="0">
              <a:ea typeface="ＭＳ Ｐゴシック" pitchFamily="34" charset="-128"/>
            </a:endParaRP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292100" y="2336800"/>
            <a:ext cx="8521700" cy="4318000"/>
          </a:xfrm>
        </p:spPr>
        <p:txBody>
          <a:bodyPr/>
          <a:lstStyle/>
          <a:p>
            <a:pPr>
              <a:buClr>
                <a:srgbClr val="0B408F"/>
              </a:buClr>
            </a:pPr>
            <a:r>
              <a:rPr lang="de-DE" altLang="en-US" i="0" smtClean="0">
                <a:ea typeface="ＭＳ Ｐゴシック" pitchFamily="34" charset="-128"/>
              </a:rPr>
              <a:t>The EU has over-delivered on fast start pledge: </a:t>
            </a:r>
            <a:r>
              <a:rPr lang="en-GB" altLang="en-US" i="0" smtClean="0">
                <a:ea typeface="ＭＳ Ｐゴシック" pitchFamily="34" charset="-128"/>
              </a:rPr>
              <a:t>€7.34 billion 2010-2012 </a:t>
            </a:r>
            <a:endParaRPr lang="de-DE" altLang="en-US" i="0" smtClean="0">
              <a:ea typeface="ＭＳ Ｐゴシック" pitchFamily="34" charset="-128"/>
            </a:endParaRPr>
          </a:p>
          <a:p>
            <a:pPr>
              <a:buClr>
                <a:srgbClr val="0B408F"/>
              </a:buClr>
            </a:pPr>
            <a:r>
              <a:rPr lang="en-GB" altLang="en-US" i="0" smtClean="0">
                <a:ea typeface="ＭＳ Ｐゴシック" pitchFamily="34" charset="-128"/>
              </a:rPr>
              <a:t>EU is delivering €5.5 billion for 2013;</a:t>
            </a:r>
          </a:p>
          <a:p>
            <a:pPr>
              <a:buClr>
                <a:srgbClr val="0B408F"/>
              </a:buClr>
            </a:pPr>
            <a:r>
              <a:rPr lang="en-GB" altLang="en-US" i="0" smtClean="0">
                <a:ea typeface="ＭＳ Ｐゴシック" pitchFamily="34" charset="-128"/>
              </a:rPr>
              <a:t>EU's indicative contributions for 2014 are expected to be at least at the same level as in 2013</a:t>
            </a:r>
          </a:p>
          <a:p>
            <a:pPr>
              <a:buClr>
                <a:srgbClr val="0B408F"/>
              </a:buClr>
            </a:pPr>
            <a:r>
              <a:rPr lang="en-GB" altLang="en-US" i="0" smtClean="0">
                <a:ea typeface="ＭＳ Ｐゴシック" pitchFamily="34" charset="-128"/>
              </a:rPr>
              <a:t>EU cooperation budget to mainstream climate change: &gt; 20% of cooperation must be climate-relevant, e.g.</a:t>
            </a:r>
          </a:p>
          <a:p>
            <a:pPr lvl="1">
              <a:buClr>
                <a:srgbClr val="0B408F"/>
              </a:buClr>
            </a:pPr>
            <a:r>
              <a:rPr lang="en-GB" altLang="en-US" smtClean="0">
                <a:ea typeface="ＭＳ Ｐゴシック" pitchFamily="34" charset="-128"/>
              </a:rPr>
              <a:t>Global Public Goods and Challenges</a:t>
            </a:r>
          </a:p>
          <a:p>
            <a:pPr lvl="1">
              <a:buClr>
                <a:srgbClr val="0B408F"/>
              </a:buClr>
            </a:pPr>
            <a:r>
              <a:rPr lang="en-GB" altLang="en-US" smtClean="0">
                <a:ea typeface="ＭＳ Ｐゴシック" pitchFamily="34" charset="-128"/>
              </a:rPr>
              <a:t>Partnership Instrument</a:t>
            </a:r>
          </a:p>
          <a:p>
            <a:pPr lvl="1">
              <a:buClr>
                <a:srgbClr val="0B408F"/>
              </a:buClr>
            </a:pPr>
            <a:r>
              <a:rPr lang="en-GB" altLang="en-US" smtClean="0">
                <a:ea typeface="ＭＳ Ｐゴシック" pitchFamily="34" charset="-128"/>
              </a:rPr>
              <a:t>Regional and Country Programmes</a:t>
            </a:r>
          </a:p>
          <a:p>
            <a:pPr>
              <a:buClr>
                <a:srgbClr val="0B408F"/>
              </a:buClr>
              <a:buFontTx/>
              <a:buNone/>
            </a:pPr>
            <a:endParaRPr lang="de-DE" altLang="en-US" sz="2800" i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 txBox="1">
            <a:spLocks/>
          </p:cNvSpPr>
          <p:nvPr/>
        </p:nvSpPr>
        <p:spPr bwMode="auto">
          <a:xfrm>
            <a:off x="0" y="1306513"/>
            <a:ext cx="91440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GB" altLang="en-US" sz="2400">
                <a:solidFill>
                  <a:srgbClr val="063294"/>
                </a:solidFill>
              </a:rPr>
              <a:t>EU's 2030 Framework for Climate and Energy (4): The main components</a:t>
            </a:r>
            <a:endParaRPr lang="en-GB" altLang="en-US" sz="2400">
              <a:solidFill>
                <a:srgbClr val="0F5494"/>
              </a:solidFill>
            </a:endParaRPr>
          </a:p>
        </p:txBody>
      </p:sp>
      <p:sp>
        <p:nvSpPr>
          <p:cNvPr id="21507" name="Left Brace 4"/>
          <p:cNvSpPr>
            <a:spLocks/>
          </p:cNvSpPr>
          <p:nvPr/>
        </p:nvSpPr>
        <p:spPr bwMode="auto">
          <a:xfrm rot="-5400000">
            <a:off x="4874419" y="1850232"/>
            <a:ext cx="555625" cy="7786687"/>
          </a:xfrm>
          <a:prstGeom prst="leftBrace">
            <a:avLst>
              <a:gd name="adj1" fmla="val 8305"/>
              <a:gd name="adj2" fmla="val 50000"/>
            </a:avLst>
          </a:prstGeom>
          <a:noFill/>
          <a:ln w="69850" algn="ctr">
            <a:solidFill>
              <a:srgbClr val="FFC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US" altLang="en-US" sz="1800" b="0">
              <a:solidFill>
                <a:srgbClr val="000000"/>
              </a:solidFill>
              <a:latin typeface="Verdana Bold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81113" y="2205038"/>
            <a:ext cx="1524000" cy="1524000"/>
          </a:xfrm>
          <a:prstGeom prst="roundRect">
            <a:avLst>
              <a:gd name="adj" fmla="val 10000"/>
            </a:avLst>
          </a:prstGeom>
          <a:solidFill>
            <a:srgbClr val="9ECC3B">
              <a:tint val="50000"/>
              <a:hueOff val="0"/>
              <a:satOff val="0"/>
              <a:lumOff val="0"/>
              <a:alphaOff val="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r>
              <a:rPr lang="fr-BE" altLang="en-US" sz="2000">
                <a:solidFill>
                  <a:srgbClr val="000099"/>
                </a:solidFill>
              </a:rPr>
              <a:t>-20 % </a:t>
            </a:r>
            <a:r>
              <a:rPr lang="fr-BE" altLang="en-US" sz="1400">
                <a:solidFill>
                  <a:srgbClr val="000099"/>
                </a:solidFill>
              </a:rPr>
              <a:t>Greenhouse Gas Emissions</a:t>
            </a:r>
            <a:endParaRPr lang="en-GB" altLang="en-US" sz="1400">
              <a:solidFill>
                <a:srgbClr val="000099"/>
              </a:solidFill>
            </a:endParaRPr>
          </a:p>
        </p:txBody>
      </p:sp>
      <p:grpSp>
        <p:nvGrpSpPr>
          <p:cNvPr id="21509" name="Group 6"/>
          <p:cNvGrpSpPr>
            <a:grpSpLocks/>
          </p:cNvGrpSpPr>
          <p:nvPr/>
        </p:nvGrpSpPr>
        <p:grpSpPr bwMode="auto">
          <a:xfrm>
            <a:off x="1568450" y="3443288"/>
            <a:ext cx="1524000" cy="1524000"/>
            <a:chOff x="4977065" y="3028196"/>
            <a:chExt cx="1524083" cy="1524083"/>
          </a:xfrm>
        </p:grpSpPr>
        <p:sp>
          <p:nvSpPr>
            <p:cNvPr id="8" name="Rounded Rectangle 7"/>
            <p:cNvSpPr/>
            <p:nvPr/>
          </p:nvSpPr>
          <p:spPr>
            <a:xfrm>
              <a:off x="4977065" y="3028196"/>
              <a:ext cx="1524083" cy="1524083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9ECC3B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ECC3B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ECC3B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fr-BE" altLang="en-US" sz="2000">
                  <a:solidFill>
                    <a:srgbClr val="FF0000"/>
                  </a:solidFill>
                </a:rPr>
                <a:t>- 40 % </a:t>
              </a:r>
              <a:r>
                <a:rPr lang="fr-BE" altLang="en-US" sz="1400">
                  <a:solidFill>
                    <a:srgbClr val="000099"/>
                  </a:solidFill>
                </a:rPr>
                <a:t>Greenhouse Gas Emissions</a:t>
              </a:r>
              <a:endParaRPr lang="en-GB" altLang="en-US" sz="1400">
                <a:solidFill>
                  <a:srgbClr val="000099"/>
                </a:solidFill>
              </a:endParaRPr>
            </a:p>
          </p:txBody>
        </p:sp>
        <p:sp>
          <p:nvSpPr>
            <p:cNvPr id="21528" name="Rounded Rectangle 4"/>
            <p:cNvSpPr>
              <a:spLocks noChangeArrowheads="1"/>
            </p:cNvSpPr>
            <p:nvPr/>
          </p:nvSpPr>
          <p:spPr bwMode="auto">
            <a:xfrm>
              <a:off x="5021517" y="3072648"/>
              <a:ext cx="1435178" cy="1435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4300" tIns="114300" rIns="114300" bIns="114300" anchor="ctr"/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endParaRPr lang="en-GB" altLang="en-US" sz="1400" b="0">
                <a:solidFill>
                  <a:srgbClr val="FFFFFF"/>
                </a:solidFill>
              </a:endParaRPr>
            </a:p>
            <a:p>
              <a:pPr marL="228600" lvl="1" indent="-228600" algn="ctr" defTabSz="1333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endParaRPr lang="en-GB" altLang="en-US" sz="1400" b="0">
                <a:solidFill>
                  <a:srgbClr val="FFFFFF"/>
                </a:solidFill>
              </a:endParaRPr>
            </a:p>
            <a:p>
              <a:pPr marL="228600" lvl="1" indent="-228600" algn="ctr" defTabSz="1333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endParaRPr lang="en-GB" altLang="en-US" sz="1400" b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3276600" y="2205038"/>
            <a:ext cx="1524000" cy="1524000"/>
          </a:xfrm>
          <a:prstGeom prst="roundRect">
            <a:avLst>
              <a:gd name="adj" fmla="val 10000"/>
            </a:avLst>
          </a:prstGeom>
          <a:solidFill>
            <a:srgbClr val="9ECC3B">
              <a:tint val="50000"/>
              <a:hueOff val="0"/>
              <a:satOff val="0"/>
              <a:lumOff val="0"/>
              <a:alphaOff val="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r>
              <a:rPr lang="fr-BE" altLang="en-US" sz="2000">
                <a:solidFill>
                  <a:srgbClr val="000099"/>
                </a:solidFill>
              </a:rPr>
              <a:t>20% </a:t>
            </a:r>
            <a:r>
              <a:rPr lang="fr-BE" altLang="en-US" sz="1400">
                <a:solidFill>
                  <a:srgbClr val="000099"/>
                </a:solidFill>
              </a:rPr>
              <a:t>Renewable Energy</a:t>
            </a:r>
            <a:endParaRPr lang="en-GB" altLang="en-US" sz="1400">
              <a:solidFill>
                <a:srgbClr val="000099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72088" y="2205038"/>
            <a:ext cx="1524000" cy="1524000"/>
          </a:xfrm>
          <a:prstGeom prst="roundRect">
            <a:avLst>
              <a:gd name="adj" fmla="val 10000"/>
            </a:avLst>
          </a:prstGeom>
          <a:solidFill>
            <a:srgbClr val="9ECC3B">
              <a:tint val="50000"/>
              <a:hueOff val="0"/>
              <a:satOff val="0"/>
              <a:lumOff val="0"/>
              <a:alphaOff val="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r>
              <a:rPr lang="fr-BE" altLang="en-US" sz="2000">
                <a:solidFill>
                  <a:srgbClr val="000099"/>
                </a:solidFill>
              </a:rPr>
              <a:t>20 % </a:t>
            </a:r>
            <a:r>
              <a:rPr lang="fr-BE" altLang="en-US" sz="1400">
                <a:solidFill>
                  <a:srgbClr val="000099"/>
                </a:solidFill>
              </a:rPr>
              <a:t>Energy Efficiency</a:t>
            </a:r>
            <a:endParaRPr lang="en-GB" altLang="en-US" sz="1400">
              <a:solidFill>
                <a:srgbClr val="000099"/>
              </a:solidFill>
            </a:endParaRPr>
          </a:p>
        </p:txBody>
      </p:sp>
      <p:grpSp>
        <p:nvGrpSpPr>
          <p:cNvPr id="21512" name="Group 11"/>
          <p:cNvGrpSpPr>
            <a:grpSpLocks/>
          </p:cNvGrpSpPr>
          <p:nvPr/>
        </p:nvGrpSpPr>
        <p:grpSpPr bwMode="auto">
          <a:xfrm>
            <a:off x="3578225" y="3448050"/>
            <a:ext cx="1524000" cy="1524000"/>
            <a:chOff x="4977065" y="3028196"/>
            <a:chExt cx="1524083" cy="1524083"/>
          </a:xfrm>
        </p:grpSpPr>
        <p:sp>
          <p:nvSpPr>
            <p:cNvPr id="13" name="Rounded Rectangle 12"/>
            <p:cNvSpPr/>
            <p:nvPr/>
          </p:nvSpPr>
          <p:spPr>
            <a:xfrm>
              <a:off x="4977065" y="3028196"/>
              <a:ext cx="1524083" cy="1524083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9ECC3B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ECC3B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ECC3B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fr-BE" altLang="en-US" sz="2000">
                  <a:solidFill>
                    <a:srgbClr val="FF0000"/>
                  </a:solidFill>
                </a:rPr>
                <a:t>Min 27 % </a:t>
              </a:r>
              <a:r>
                <a:rPr lang="fr-BE" altLang="en-US" sz="1400">
                  <a:solidFill>
                    <a:srgbClr val="000099"/>
                  </a:solidFill>
                </a:rPr>
                <a:t>Renewable Energy</a:t>
              </a:r>
              <a:endParaRPr lang="en-GB" altLang="en-US" sz="1400">
                <a:solidFill>
                  <a:srgbClr val="000099"/>
                </a:solidFill>
              </a:endParaRPr>
            </a:p>
          </p:txBody>
        </p:sp>
        <p:sp>
          <p:nvSpPr>
            <p:cNvPr id="21526" name="Rounded Rectangle 4"/>
            <p:cNvSpPr>
              <a:spLocks noChangeArrowheads="1"/>
            </p:cNvSpPr>
            <p:nvPr/>
          </p:nvSpPr>
          <p:spPr bwMode="auto">
            <a:xfrm>
              <a:off x="5021517" y="3072648"/>
              <a:ext cx="1435178" cy="1435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4300" tIns="114300" rIns="114300" bIns="114300" anchor="ctr"/>
            <a:lstStyle/>
            <a:p>
              <a:pPr algn="ctr" defTabSz="1333500">
                <a:lnSpc>
                  <a:spcPct val="90000"/>
                </a:lnSpc>
              </a:pPr>
              <a:endParaRPr lang="en-US" altLang="en-US" sz="1400">
                <a:solidFill>
                  <a:srgbClr val="000099"/>
                </a:solidFill>
              </a:endParaRPr>
            </a:p>
          </p:txBody>
        </p:sp>
      </p:grpSp>
      <p:grpSp>
        <p:nvGrpSpPr>
          <p:cNvPr id="21513" name="Group 14"/>
          <p:cNvGrpSpPr>
            <a:grpSpLocks/>
          </p:cNvGrpSpPr>
          <p:nvPr/>
        </p:nvGrpSpPr>
        <p:grpSpPr bwMode="auto">
          <a:xfrm>
            <a:off x="5600700" y="4508500"/>
            <a:ext cx="1524000" cy="1524000"/>
            <a:chOff x="4977065" y="3028196"/>
            <a:chExt cx="1524083" cy="1524083"/>
          </a:xfrm>
        </p:grpSpPr>
        <p:sp>
          <p:nvSpPr>
            <p:cNvPr id="16" name="Rounded Rectangle 15"/>
            <p:cNvSpPr/>
            <p:nvPr/>
          </p:nvSpPr>
          <p:spPr>
            <a:xfrm>
              <a:off x="4977065" y="3028196"/>
              <a:ext cx="1524083" cy="1524083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9ECC3B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ECC3B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ECC3B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fr-BE" altLang="en-US" sz="1400">
                  <a:solidFill>
                    <a:srgbClr val="000099"/>
                  </a:solidFill>
                </a:rPr>
                <a:t>Review</a:t>
              </a:r>
            </a:p>
            <a:p>
              <a:pPr algn="ctr"/>
              <a:r>
                <a:rPr lang="fr-BE" altLang="en-US" sz="1400">
                  <a:solidFill>
                    <a:srgbClr val="000099"/>
                  </a:solidFill>
                </a:rPr>
                <a:t>2014</a:t>
              </a:r>
              <a:endParaRPr lang="en-GB" altLang="en-US" sz="1400">
                <a:solidFill>
                  <a:srgbClr val="000099"/>
                </a:solidFill>
              </a:endParaRPr>
            </a:p>
          </p:txBody>
        </p:sp>
        <p:sp>
          <p:nvSpPr>
            <p:cNvPr id="21524" name="Rounded Rectangle 4"/>
            <p:cNvSpPr>
              <a:spLocks noChangeArrowheads="1"/>
            </p:cNvSpPr>
            <p:nvPr/>
          </p:nvSpPr>
          <p:spPr bwMode="auto">
            <a:xfrm>
              <a:off x="5021517" y="3072648"/>
              <a:ext cx="1435178" cy="1435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4300" tIns="114300" rIns="114300" bIns="114300" anchor="ctr"/>
            <a:lstStyle/>
            <a:p>
              <a:pPr algn="ctr" defTabSz="1333500">
                <a:lnSpc>
                  <a:spcPct val="90000"/>
                </a:lnSpc>
                <a:spcAft>
                  <a:spcPct val="35000"/>
                </a:spcAft>
              </a:pPr>
              <a:endParaRPr lang="en-GB" altLang="en-US" sz="1400" b="0">
                <a:solidFill>
                  <a:srgbClr val="FFFFFF"/>
                </a:solidFill>
              </a:endParaRPr>
            </a:p>
            <a:p>
              <a:pPr marL="228600" lvl="1" indent="-228600" algn="ctr" defTabSz="1333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endParaRPr lang="en-GB" altLang="en-US" sz="1400" b="0">
                <a:solidFill>
                  <a:srgbClr val="FFFFFF"/>
                </a:solidFill>
              </a:endParaRPr>
            </a:p>
            <a:p>
              <a:pPr marL="228600" lvl="1" indent="-228600" algn="ctr" defTabSz="1333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endParaRPr lang="en-GB" altLang="en-US" sz="1400" b="0">
                <a:solidFill>
                  <a:srgbClr val="FFFFFF"/>
                </a:solidFill>
              </a:endParaRPr>
            </a:p>
          </p:txBody>
        </p:sp>
      </p:grpSp>
      <p:sp>
        <p:nvSpPr>
          <p:cNvPr id="21514" name="Rectangle 17"/>
          <p:cNvSpPr>
            <a:spLocks noChangeArrowheads="1"/>
          </p:cNvSpPr>
          <p:nvPr/>
        </p:nvSpPr>
        <p:spPr bwMode="auto">
          <a:xfrm>
            <a:off x="-180975" y="2636838"/>
            <a:ext cx="149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altLang="en-US" sz="2400">
                <a:solidFill>
                  <a:srgbClr val="F6AA34"/>
                </a:solidFill>
                <a:cs typeface="Arial" pitchFamily="34" charset="0"/>
              </a:rPr>
              <a:t>2020</a:t>
            </a:r>
            <a:endParaRPr lang="en-GB" altLang="en-US" sz="2400">
              <a:solidFill>
                <a:srgbClr val="F6AA34"/>
              </a:solidFill>
              <a:cs typeface="Arial" pitchFamily="34" charset="0"/>
            </a:endParaRPr>
          </a:p>
        </p:txBody>
      </p:sp>
      <p:sp>
        <p:nvSpPr>
          <p:cNvPr id="21515" name="Rectangle 18"/>
          <p:cNvSpPr>
            <a:spLocks noChangeArrowheads="1"/>
          </p:cNvSpPr>
          <p:nvPr/>
        </p:nvSpPr>
        <p:spPr bwMode="auto">
          <a:xfrm>
            <a:off x="-180975" y="3890963"/>
            <a:ext cx="149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altLang="en-US" sz="2400">
                <a:solidFill>
                  <a:srgbClr val="F6AA34"/>
                </a:solidFill>
                <a:cs typeface="Arial" pitchFamily="34" charset="0"/>
              </a:rPr>
              <a:t>2030</a:t>
            </a:r>
            <a:endParaRPr lang="en-GB" altLang="en-US" sz="2400">
              <a:solidFill>
                <a:srgbClr val="F6AA34"/>
              </a:solidFill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215188" y="2205038"/>
            <a:ext cx="1525587" cy="1524000"/>
          </a:xfrm>
          <a:prstGeom prst="roundRect">
            <a:avLst>
              <a:gd name="adj" fmla="val 10000"/>
            </a:avLst>
          </a:prstGeom>
          <a:noFill/>
          <a:ln w="50800">
            <a:solidFill>
              <a:srgbClr val="000099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en-US" altLang="en-US" sz="2800">
              <a:solidFill>
                <a:srgbClr val="000099"/>
              </a:solidFill>
              <a:latin typeface="Verdana Bold"/>
            </a:endParaRPr>
          </a:p>
        </p:txBody>
      </p:sp>
      <p:grpSp>
        <p:nvGrpSpPr>
          <p:cNvPr id="21517" name="Group 20"/>
          <p:cNvGrpSpPr>
            <a:grpSpLocks/>
          </p:cNvGrpSpPr>
          <p:nvPr/>
        </p:nvGrpSpPr>
        <p:grpSpPr bwMode="auto">
          <a:xfrm>
            <a:off x="7470775" y="3463925"/>
            <a:ext cx="1524000" cy="1524000"/>
            <a:chOff x="4977065" y="3028196"/>
            <a:chExt cx="1524083" cy="1524083"/>
          </a:xfrm>
        </p:grpSpPr>
        <p:sp>
          <p:nvSpPr>
            <p:cNvPr id="22" name="Rounded Rectangle 21"/>
            <p:cNvSpPr/>
            <p:nvPr/>
          </p:nvSpPr>
          <p:spPr>
            <a:xfrm>
              <a:off x="4977065" y="3028196"/>
              <a:ext cx="1524083" cy="1524083"/>
            </a:xfrm>
            <a:prstGeom prst="roundRect">
              <a:avLst>
                <a:gd name="adj" fmla="val 10000"/>
              </a:avLst>
            </a:prstGeom>
            <a:gradFill rotWithShape="1">
              <a:gsLst>
                <a:gs pos="0">
                  <a:srgbClr val="9ECC3B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ECC3B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ECC3B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fr-BE" altLang="en-US" sz="1600">
                  <a:solidFill>
                    <a:srgbClr val="000099"/>
                  </a:solidFill>
                </a:rPr>
                <a:t>New Key Indicators</a:t>
              </a:r>
              <a:endParaRPr lang="en-GB" altLang="en-US" sz="1600">
                <a:solidFill>
                  <a:srgbClr val="000099"/>
                </a:solidFill>
              </a:endParaRPr>
            </a:p>
          </p:txBody>
        </p:sp>
        <p:sp>
          <p:nvSpPr>
            <p:cNvPr id="21522" name="Rounded Rectangle 4"/>
            <p:cNvSpPr>
              <a:spLocks noChangeArrowheads="1"/>
            </p:cNvSpPr>
            <p:nvPr/>
          </p:nvSpPr>
          <p:spPr bwMode="auto">
            <a:xfrm>
              <a:off x="5021517" y="3072648"/>
              <a:ext cx="1435178" cy="1435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4300" tIns="114300" rIns="114300" bIns="114300" anchor="ctr"/>
            <a:lstStyle/>
            <a:p>
              <a:pPr algn="ctr" defTabSz="1333500">
                <a:lnSpc>
                  <a:spcPct val="90000"/>
                </a:lnSpc>
              </a:pPr>
              <a:endParaRPr lang="en-US" altLang="en-US" sz="1600">
                <a:solidFill>
                  <a:srgbClr val="000099"/>
                </a:solidFill>
              </a:endParaRPr>
            </a:p>
          </p:txBody>
        </p:sp>
      </p:grpSp>
      <p:sp>
        <p:nvSpPr>
          <p:cNvPr id="21518" name="Down Arrow 23"/>
          <p:cNvSpPr>
            <a:spLocks noChangeArrowheads="1"/>
          </p:cNvSpPr>
          <p:nvPr/>
        </p:nvSpPr>
        <p:spPr bwMode="auto">
          <a:xfrm>
            <a:off x="5694363" y="3860800"/>
            <a:ext cx="762000" cy="504825"/>
          </a:xfrm>
          <a:prstGeom prst="downArrow">
            <a:avLst>
              <a:gd name="adj1" fmla="val 50000"/>
              <a:gd name="adj2" fmla="val 50000"/>
            </a:avLst>
          </a:prstGeom>
          <a:pattFill prst="ltHorz">
            <a:fgClr>
              <a:srgbClr val="FFC000"/>
            </a:fgClr>
            <a:bgClr>
              <a:srgbClr val="FFFFFF"/>
            </a:bgClr>
          </a:patt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altLang="en-US" sz="1800" b="0">
              <a:solidFill>
                <a:srgbClr val="FFFFFF"/>
              </a:solidFill>
              <a:latin typeface="Verdana Bold"/>
            </a:endParaRPr>
          </a:p>
        </p:txBody>
      </p:sp>
      <p:sp>
        <p:nvSpPr>
          <p:cNvPr id="21519" name="Rectangle 24"/>
          <p:cNvSpPr>
            <a:spLocks noChangeArrowheads="1"/>
          </p:cNvSpPr>
          <p:nvPr/>
        </p:nvSpPr>
        <p:spPr bwMode="auto">
          <a:xfrm>
            <a:off x="2555875" y="6124575"/>
            <a:ext cx="5184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altLang="en-US" sz="2000">
                <a:solidFill>
                  <a:srgbClr val="000099"/>
                </a:solidFill>
              </a:rPr>
              <a:t>New Governance system </a:t>
            </a:r>
            <a:endParaRPr lang="en-GB" altLang="en-US" sz="2000">
              <a:solidFill>
                <a:srgbClr val="000099"/>
              </a:solidFill>
            </a:endParaRPr>
          </a:p>
        </p:txBody>
      </p:sp>
      <p:pic>
        <p:nvPicPr>
          <p:cNvPr id="21520" name="Picture 2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90500"/>
            <a:ext cx="24225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227138"/>
            <a:ext cx="8229600" cy="936625"/>
          </a:xfrm>
        </p:spPr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Conclusions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2190750"/>
            <a:ext cx="8229600" cy="3633788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smtClean="0">
                <a:ea typeface="ＭＳ Ｐゴシック" pitchFamily="34" charset="-128"/>
              </a:rPr>
              <a:t>Science is clear</a:t>
            </a:r>
          </a:p>
          <a:p>
            <a:pPr lvl="1"/>
            <a:r>
              <a:rPr lang="en-GB" smtClean="0">
                <a:ea typeface="ＭＳ Ｐゴシック" pitchFamily="34" charset="-128"/>
              </a:rPr>
              <a:t>Urgent action is required – mitigation and adaptation</a:t>
            </a:r>
          </a:p>
          <a:p>
            <a:pPr lvl="1"/>
            <a:r>
              <a:rPr lang="en-GB" smtClean="0">
                <a:ea typeface="ＭＳ Ｐゴシック" pitchFamily="34" charset="-128"/>
              </a:rPr>
              <a:t>Swift collective climate action is technically feasible and economically viable: Political momentum needs to be raised.</a:t>
            </a:r>
          </a:p>
          <a:p>
            <a:pPr>
              <a:buFontTx/>
              <a:buChar char="•"/>
            </a:pPr>
            <a:r>
              <a:rPr lang="en-GB" smtClean="0">
                <a:ea typeface="ＭＳ Ｐゴシック" pitchFamily="34" charset="-128"/>
              </a:rPr>
              <a:t>Less than 20 months to Paris: Ideally, all countries finalise domestic contributions by 1</a:t>
            </a:r>
            <a:r>
              <a:rPr lang="en-GB" baseline="30000" smtClean="0">
                <a:ea typeface="ＭＳ Ｐゴシック" pitchFamily="34" charset="-128"/>
              </a:rPr>
              <a:t>st</a:t>
            </a:r>
            <a:r>
              <a:rPr lang="en-GB" smtClean="0">
                <a:ea typeface="ＭＳ Ｐゴシック" pitchFamily="34" charset="-128"/>
              </a:rPr>
              <a:t> quarter 2015.</a:t>
            </a:r>
          </a:p>
          <a:p>
            <a:pPr>
              <a:buFontTx/>
              <a:buChar char="•"/>
            </a:pPr>
            <a:r>
              <a:rPr lang="en-GB" smtClean="0">
                <a:ea typeface="ＭＳ Ｐゴシック" pitchFamily="34" charset="-128"/>
              </a:rPr>
              <a:t>EU: growing its economy while reducing its emissions – until 2020 and beyond to 2030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95288" y="550863"/>
            <a:ext cx="8229600" cy="2806700"/>
          </a:xfrm>
        </p:spPr>
        <p:txBody>
          <a:bodyPr/>
          <a:lstStyle/>
          <a:p>
            <a:pPr algn="ctr"/>
            <a:r>
              <a:rPr lang="en-GB" smtClean="0">
                <a:ea typeface="ＭＳ Ｐゴシック" pitchFamily="34" charset="-128"/>
              </a:rPr>
              <a:t>Thank you !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4762500" y="6488113"/>
            <a:ext cx="5127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003399"/>
                </a:solidFill>
              </a:rPr>
              <a:t>http://world-you-like.europa.eu/en/</a:t>
            </a:r>
          </a:p>
        </p:txBody>
      </p:sp>
      <p:pic>
        <p:nvPicPr>
          <p:cNvPr id="23556" name="Picture 4" descr="http://world-you-like.europa.eu/typo3temp/pics/Stage_Teaser_without_text_01_3c221d6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4025"/>
            <a:ext cx="91440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A world you like. With a climate you li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13" y="2644775"/>
            <a:ext cx="30972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ea typeface="ＭＳ Ｐゴシック" pitchFamily="34" charset="-128"/>
              </a:rPr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124075"/>
            <a:ext cx="8229600" cy="3529013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International negotiations </a:t>
            </a:r>
          </a:p>
          <a:p>
            <a:pPr marL="857250" lvl="1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IPCC 5</a:t>
            </a:r>
            <a:r>
              <a:rPr lang="en-GB" altLang="en-US" baseline="30000" smtClean="0">
                <a:solidFill>
                  <a:srgbClr val="063294"/>
                </a:solidFill>
                <a:ea typeface="ＭＳ Ｐゴシック" pitchFamily="34" charset="-128"/>
              </a:rPr>
              <a:t>th</a:t>
            </a: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 Assessment Report</a:t>
            </a:r>
          </a:p>
          <a:p>
            <a:pPr marL="857250" lvl="1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Road to Lima and Paris</a:t>
            </a:r>
          </a:p>
          <a:p>
            <a:pPr marL="457200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EU Climate Change Policy:</a:t>
            </a:r>
          </a:p>
          <a:p>
            <a:pPr marL="857250" lvl="1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EU climate action until 2020</a:t>
            </a:r>
          </a:p>
          <a:p>
            <a:pPr marL="857250" lvl="1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New Climate and Energy Framework 2030: The Commission's proposal</a:t>
            </a:r>
          </a:p>
          <a:p>
            <a:pPr marL="457200" indent="-457200">
              <a:lnSpc>
                <a:spcPct val="150000"/>
              </a:lnSpc>
              <a:buClr>
                <a:srgbClr val="063294"/>
              </a:buClr>
              <a:buFont typeface="Verdana" pitchFamily="34" charset="0"/>
              <a:buAutoNum type="arabicPeriod"/>
            </a:pPr>
            <a:r>
              <a:rPr lang="en-GB" altLang="en-US" smtClean="0">
                <a:solidFill>
                  <a:srgbClr val="063294"/>
                </a:solidFill>
                <a:ea typeface="ＭＳ Ｐゴシック" pitchFamily="34" charset="-128"/>
              </a:rPr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1204913"/>
            <a:ext cx="9144000" cy="792162"/>
          </a:xfrm>
        </p:spPr>
        <p:txBody>
          <a:bodyPr/>
          <a:lstStyle/>
          <a:p>
            <a:pPr marL="0" indent="0" algn="ctr"/>
            <a:r>
              <a:rPr lang="en-US" smtClean="0">
                <a:ea typeface="ＭＳ Ｐゴシック" pitchFamily="34" charset="-128"/>
              </a:rPr>
              <a:t>IPCC (1): Regional patterns of GHG emissions are shifting along with changes in the world economy.</a:t>
            </a:r>
            <a:endParaRPr lang="en-GB" smtClean="0">
              <a:ea typeface="ＭＳ Ｐゴシック" pitchFamily="34" charset="-128"/>
            </a:endParaRPr>
          </a:p>
        </p:txBody>
      </p:sp>
      <p:pic>
        <p:nvPicPr>
          <p:cNvPr id="819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275" y="2085975"/>
            <a:ext cx="606425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1249363"/>
            <a:ext cx="8642350" cy="792162"/>
          </a:xfrm>
        </p:spPr>
        <p:txBody>
          <a:bodyPr/>
          <a:lstStyle/>
          <a:p>
            <a:pPr marL="0" indent="0" algn="ctr"/>
            <a:r>
              <a:rPr lang="en-GB" smtClean="0">
                <a:ea typeface="ＭＳ Ｐゴシック" pitchFamily="34" charset="-128"/>
              </a:rPr>
              <a:t>IPCC (2): Development of atmospheric carbon dioxide concentration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95500"/>
            <a:ext cx="7048500" cy="4762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1125538"/>
            <a:ext cx="8905875" cy="575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25400" y="1069975"/>
            <a:ext cx="8642350" cy="792163"/>
          </a:xfrm>
        </p:spPr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IPCC (3):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7667625" cy="579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74613" y="814388"/>
            <a:ext cx="8758237" cy="792162"/>
          </a:xfrm>
        </p:spPr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IPCC (4):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77813" y="1390650"/>
            <a:ext cx="8642350" cy="792163"/>
          </a:xfrm>
        </p:spPr>
        <p:txBody>
          <a:bodyPr/>
          <a:lstStyle/>
          <a:p>
            <a:pPr marL="0" indent="0" algn="ctr"/>
            <a:r>
              <a:rPr lang="en-US" smtClean="0">
                <a:ea typeface="ＭＳ Ｐゴシック" pitchFamily="34" charset="-128"/>
              </a:rPr>
              <a:t>IPCC (5): Without more mitigation, global mean surface temperature might increase by 3.7°to 4.8°C</a:t>
            </a:r>
            <a:r>
              <a:rPr lang="de-DE" smtClean="0">
                <a:ea typeface="ＭＳ Ｐゴシック" pitchFamily="34" charset="-128"/>
              </a:rPr>
              <a:t> </a:t>
            </a:r>
            <a:r>
              <a:rPr lang="en-US" smtClean="0">
                <a:ea typeface="ＭＳ Ｐゴシック" pitchFamily="34" charset="-128"/>
              </a:rPr>
              <a:t>over the 21</a:t>
            </a:r>
            <a:r>
              <a:rPr lang="en-US" baseline="30000" smtClean="0">
                <a:ea typeface="ＭＳ Ｐゴシック" pitchFamily="34" charset="-128"/>
              </a:rPr>
              <a:t>st</a:t>
            </a:r>
            <a:r>
              <a:rPr lang="en-US" smtClean="0">
                <a:ea typeface="ＭＳ Ｐゴシック" pitchFamily="34" charset="-128"/>
              </a:rPr>
              <a:t> century.</a:t>
            </a:r>
            <a:endParaRPr lang="en-GB" smtClean="0">
              <a:ea typeface="ＭＳ Ｐゴシック" pitchFamily="34" charset="-128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2809875"/>
            <a:ext cx="87757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50825" y="1158875"/>
            <a:ext cx="8642350" cy="792163"/>
          </a:xfrm>
        </p:spPr>
        <p:txBody>
          <a:bodyPr/>
          <a:lstStyle/>
          <a:p>
            <a:pPr marL="0" indent="0" algn="ctr"/>
            <a:r>
              <a:rPr lang="de-DE" smtClean="0">
                <a:ea typeface="ＭＳ Ｐゴシック" pitchFamily="34" charset="-128"/>
              </a:rPr>
              <a:t>IPCC (6): Estimates for mitigation costs vary widely.</a:t>
            </a:r>
            <a:endParaRPr lang="en-GB" smtClean="0">
              <a:ea typeface="ＭＳ Ｐゴシック" pitchFamily="34" charset="-128"/>
            </a:endParaRPr>
          </a:p>
        </p:txBody>
      </p:sp>
      <p:sp>
        <p:nvSpPr>
          <p:cNvPr id="13315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50825" y="2093913"/>
            <a:ext cx="8642350" cy="4824412"/>
          </a:xfrm>
        </p:spPr>
        <p:txBody>
          <a:bodyPr/>
          <a:lstStyle/>
          <a:p>
            <a:pPr marL="269875" indent="-269875">
              <a:buFontTx/>
              <a:buChar char="•"/>
            </a:pPr>
            <a:r>
              <a:rPr lang="de-DE" sz="2000" smtClean="0">
                <a:ea typeface="ＭＳ Ｐゴシック" pitchFamily="34" charset="-128"/>
              </a:rPr>
              <a:t>Reaching 450ppm CO</a:t>
            </a:r>
            <a:r>
              <a:rPr lang="de-DE" sz="2000" baseline="-25000" smtClean="0">
                <a:ea typeface="ＭＳ Ｐゴシック" pitchFamily="34" charset="-128"/>
              </a:rPr>
              <a:t>2</a:t>
            </a:r>
            <a:r>
              <a:rPr lang="de-DE" sz="2000" smtClean="0">
                <a:ea typeface="ＭＳ Ｐゴシック" pitchFamily="34" charset="-128"/>
              </a:rPr>
              <a:t>eq entails consumption losses of 1.7% (1%-4%) by 2030, 3.4% (2% to 6%) by 2050 and 4.8% (3%-11%) by 2100 relative to baseline (which grows between 300% to 900% over the course of the century).</a:t>
            </a:r>
          </a:p>
          <a:p>
            <a:pPr marL="269875" indent="-269875">
              <a:buFontTx/>
              <a:buChar char="•"/>
            </a:pPr>
            <a:r>
              <a:rPr lang="de-DE" sz="2000" smtClean="0">
                <a:ea typeface="ＭＳ Ｐゴシック" pitchFamily="34" charset="-128"/>
              </a:rPr>
              <a:t>This is equivalent to a reduction in consumption growth over the 21</a:t>
            </a:r>
            <a:r>
              <a:rPr lang="de-DE" sz="2000" baseline="30000" smtClean="0">
                <a:ea typeface="ＭＳ Ｐゴシック" pitchFamily="34" charset="-128"/>
              </a:rPr>
              <a:t>st </a:t>
            </a:r>
            <a:r>
              <a:rPr lang="de-DE" sz="2000" smtClean="0">
                <a:ea typeface="ＭＳ Ｐゴシック" pitchFamily="34" charset="-128"/>
              </a:rPr>
              <a:t>century by about 0.06 (0.04-0.14) percentage points a year (relative to annualized consumption growth that is between 1.6% and 3% per year).</a:t>
            </a:r>
          </a:p>
          <a:p>
            <a:pPr marL="269875" indent="-269875">
              <a:buFontTx/>
              <a:buChar char="•"/>
            </a:pPr>
            <a:r>
              <a:rPr lang="de-DE" sz="2000" smtClean="0">
                <a:ea typeface="ＭＳ Ｐゴシック" pitchFamily="34" charset="-128"/>
              </a:rPr>
              <a:t>Cost estimates exclude benefits of mitigation (reduced impacts from climate change). They also exclude other benefits (e.g. improvements for local air quality).</a:t>
            </a:r>
          </a:p>
          <a:p>
            <a:pPr marL="269875" indent="-269875">
              <a:buFontTx/>
              <a:buChar char="•"/>
            </a:pPr>
            <a:r>
              <a:rPr lang="de-DE" sz="2000" smtClean="0">
                <a:ea typeface="ＭＳ Ｐゴシック" pitchFamily="34" charset="-128"/>
              </a:rPr>
              <a:t>Cost estimates are based on a series of assumptions.</a:t>
            </a:r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75463" y="1204913"/>
            <a:ext cx="2160587" cy="3671887"/>
          </a:xfrm>
        </p:spPr>
        <p:txBody>
          <a:bodyPr/>
          <a:lstStyle/>
          <a:p>
            <a:pPr marL="0" indent="0"/>
            <a:r>
              <a:rPr lang="de-DE" smtClean="0">
                <a:ea typeface="ＭＳ Ｐゴシック" pitchFamily="34" charset="-128"/>
              </a:rPr>
              <a:t>IPCC (7):</a:t>
            </a:r>
            <a:br>
              <a:rPr lang="de-DE" smtClean="0">
                <a:ea typeface="ＭＳ Ｐゴシック" pitchFamily="34" charset="-128"/>
              </a:rPr>
            </a:br>
            <a:r>
              <a:rPr lang="de-DE" smtClean="0">
                <a:ea typeface="ＭＳ Ｐゴシック" pitchFamily="34" charset="-128"/>
              </a:rPr>
              <a:t>Mitigation can result in large co-benefits for human health and other societal goals.</a:t>
            </a:r>
            <a:endParaRPr lang="en-GB" smtClean="0">
              <a:ea typeface="ＭＳ Ｐゴシック" pitchFamily="34" charset="-128"/>
            </a:endParaRPr>
          </a:p>
        </p:txBody>
      </p:sp>
      <p:pic>
        <p:nvPicPr>
          <p:cNvPr id="14339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3800"/>
            <a:ext cx="6480175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 Climate Action Standard Template EN">
  <a:themeElements>
    <a:clrScheme name="2012 Climate Action Standard Template 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12 Climate Action Standard Template 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012 Climate Action Standard Template 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 Climate Action Standard Template 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 Climate Action Standard Template 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1741</TotalTime>
  <Words>736</Words>
  <Application>Microsoft Office PowerPoint</Application>
  <PresentationFormat>On-screen Show (4:3)</PresentationFormat>
  <Paragraphs>87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2012 Climate Action Standard Template EN</vt:lpstr>
      <vt:lpstr>International climate change policy: 2015 and beyond</vt:lpstr>
      <vt:lpstr>Outline</vt:lpstr>
      <vt:lpstr>IPCC (1): Regional patterns of GHG emissions are shifting along with changes in the world economy.</vt:lpstr>
      <vt:lpstr>IPCC (2): Development of atmospheric carbon dioxide concentration</vt:lpstr>
      <vt:lpstr>IPCC (3):</vt:lpstr>
      <vt:lpstr>IPCC (4):</vt:lpstr>
      <vt:lpstr>IPCC (5): Without more mitigation, global mean surface temperature might increase by 3.7°to 4.8°C over the 21st century.</vt:lpstr>
      <vt:lpstr>IPCC (6): Estimates for mitigation costs vary widely.</vt:lpstr>
      <vt:lpstr>IPCC (7): Mitigation can result in large co-benefits for human health and other societal goals.</vt:lpstr>
      <vt:lpstr>Road to Lima/Paris (1): UNFCCC broadening global climate action well beyond Kyoto</vt:lpstr>
      <vt:lpstr>Road to Lima/Paris (2): Outcomes in Warsaw</vt:lpstr>
      <vt:lpstr>Road to Lima/Paris (3) Main challenges ahead</vt:lpstr>
      <vt:lpstr>Road to Lima/Paris (4): Negotiator's calendar until end 2014</vt:lpstr>
      <vt:lpstr>EU climate action until 2020 (1): Emissions</vt:lpstr>
      <vt:lpstr>EU climate action until 2020 (2):  Climate finance</vt:lpstr>
      <vt:lpstr>Slide 16</vt:lpstr>
      <vt:lpstr>Conclusions</vt:lpstr>
      <vt:lpstr>Thank you !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Thorfinn Stqinforth</dc:creator>
  <cp:lastModifiedBy>ndiaye</cp:lastModifiedBy>
  <cp:revision>251</cp:revision>
  <cp:lastPrinted>2014-02-25T19:36:53Z</cp:lastPrinted>
  <dcterms:created xsi:type="dcterms:W3CDTF">2013-11-22T11:05:46Z</dcterms:created>
  <dcterms:modified xsi:type="dcterms:W3CDTF">2014-05-07T07:59:43Z</dcterms:modified>
</cp:coreProperties>
</file>